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8" r:id="rId4"/>
    <p:sldId id="259" r:id="rId5"/>
    <p:sldId id="260" r:id="rId6"/>
    <p:sldId id="264" r:id="rId7"/>
    <p:sldId id="265" r:id="rId8"/>
    <p:sldId id="28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9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8107-66C2-405D-A79A-2A3F67E1693A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A58A-8517-43F8-B47A-B3FD07453D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8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15" Type="http://schemas.openxmlformats.org/officeDocument/2006/relationships/image" Target="../media/image39.png"/><Relationship Id="rId1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25" Type="http://schemas.openxmlformats.org/officeDocument/2006/relationships/image" Target="../media/image59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8.png"/><Relationship Id="rId5" Type="http://schemas.openxmlformats.org/officeDocument/2006/relationships/image" Target="../media/image13.png"/><Relationship Id="rId23" Type="http://schemas.openxmlformats.org/officeDocument/2006/relationships/image" Target="../media/image57.png"/><Relationship Id="rId19" Type="http://schemas.openxmlformats.org/officeDocument/2006/relationships/image" Target="../media/image53.png"/><Relationship Id="rId4" Type="http://schemas.openxmlformats.org/officeDocument/2006/relationships/image" Target="../media/image12.png"/><Relationship Id="rId2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.png"/><Relationship Id="rId10" Type="http://schemas.openxmlformats.org/officeDocument/2006/relationships/image" Target="../media/image27.png"/><Relationship Id="rId14" Type="http://schemas.openxmlformats.org/officeDocument/2006/relationships/image" Target="../media/image7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Anchored</a:t>
            </a:r>
            <a:r>
              <a:rPr lang="de-DE" dirty="0" smtClean="0"/>
              <a:t> Semi-</a:t>
            </a:r>
            <a:r>
              <a:rPr lang="de-DE" dirty="0" err="1" smtClean="0"/>
              <a:t>Unification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Tobias </a:t>
            </a:r>
            <a:r>
              <a:rPr lang="de-DE" dirty="0" err="1" smtClean="0"/>
              <a:t>Tebbi</a:t>
            </a:r>
            <a:endParaRPr lang="de-DE" dirty="0" smtClean="0"/>
          </a:p>
          <a:p>
            <a:r>
              <a:rPr lang="de-DE" dirty="0" smtClean="0"/>
              <a:t>Final Talk – Master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Unification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Terms: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∷=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| </m:t>
                    </m:r>
                    <m:r>
                      <a:rPr lang="de-DE" b="0" i="1" smtClean="0">
                        <a:latin typeface="Cambria Math"/>
                      </a:rPr>
                      <m:t>𝑎</m:t>
                    </m:r>
                    <m:r>
                      <a:rPr lang="de-DE" b="0" i="1" smtClean="0">
                        <a:latin typeface="Cambria Math"/>
                      </a:rPr>
                      <m:t> | 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⋅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substitute variables by terms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find a substitution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a unifier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Unifier 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↦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↦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269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5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j-lt"/>
                  </a:rPr>
                  <a:t>Terms: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∷=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⋅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An instance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latin typeface="+mj-lt"/>
                  </a:rPr>
                  <a:t> is a 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b="0" dirty="0" smtClean="0">
                    <a:latin typeface="+mj-lt"/>
                  </a:rPr>
                  <a:t>This must be respected by substitutions:</a:t>
                </a:r>
                <a:br>
                  <a:rPr lang="en-US" b="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i="1" dirty="0" smtClean="0">
                    <a:latin typeface="+mj-lt"/>
                  </a:rPr>
                  <a:t/>
                </a:r>
                <a:br>
                  <a:rPr lang="en-US" b="0" i="1" dirty="0" smtClean="0">
                    <a:latin typeface="+mj-lt"/>
                  </a:rPr>
                </a:br>
                <a:r>
                  <a:rPr lang="en-US" b="0" dirty="0" smtClean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b="0" i="1" dirty="0" smtClean="0">
                    <a:latin typeface="+mj-lt"/>
                  </a:rPr>
                  <a:t> </a:t>
                </a:r>
                <a:r>
                  <a:rPr lang="en-US" b="0" dirty="0" smtClean="0">
                    <a:latin typeface="+mj-lt"/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b="0" i="1" dirty="0" smtClean="0">
                    <a:latin typeface="+mj-lt"/>
                  </a:rPr>
                  <a:t> </a:t>
                </a:r>
                <a:r>
                  <a:rPr lang="en-US" b="0" dirty="0" smtClean="0">
                    <a:latin typeface="+mj-lt"/>
                  </a:rPr>
                  <a:t>with</a:t>
                </a:r>
                <a:r>
                  <a:rPr lang="en-US" b="0" i="1" dirty="0" smtClean="0">
                    <a:latin typeface="+mj-lt"/>
                  </a:rPr>
                  <a:t> </a:t>
                </a:r>
                <a:r>
                  <a:rPr lang="en-US" b="0" dirty="0" smtClean="0">
                    <a:latin typeface="+mj-lt"/>
                  </a:rPr>
                  <a:t>every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>
                    <a:latin typeface="+mj-lt"/>
                  </a:rPr>
                  <a:t> being replaced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Example:</a:t>
                </a:r>
                <a:br>
                  <a:rPr lang="en-US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≔{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de-DE" b="0" i="1" smtClean="0">
                        <a:latin typeface="Cambria Math"/>
                      </a:rPr>
                      <m:t>𝑧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𝛼</m:t>
                    </m:r>
                    <m:r>
                      <a:rPr lang="de-DE" b="0" i="1" smtClean="0">
                        <a:latin typeface="Cambria Math"/>
                      </a:rPr>
                      <m:t>𝑦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</a:rPr>
                  <a:t> is </a:t>
                </a:r>
                <a:r>
                  <a:rPr lang="en-US" dirty="0" smtClean="0">
                    <a:latin typeface="+mj-lt"/>
                  </a:rPr>
                  <a:t>ok</a:t>
                </a:r>
                <a:br>
                  <a:rPr lang="en-US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≔{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↦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	is </a:t>
                </a:r>
                <a:r>
                  <a:rPr lang="en-US" dirty="0" smtClean="0"/>
                  <a:t>forbidden</a:t>
                </a:r>
                <a:endParaRPr lang="en-US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1630" t="-1487" b="-2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4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22689" y="1647954"/>
                <a:ext cx="4016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We search for a solution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89" y="1647954"/>
                <a:ext cx="401629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18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1800" dirty="0" smtClean="0">
                  <a:solidFill>
                    <a:srgbClr val="00B0F0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22689" y="1647954"/>
                <a:ext cx="4098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⟹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89" y="1647954"/>
                <a:ext cx="409862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8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47664" y="1484784"/>
                <a:ext cx="61377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⟹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484784"/>
                <a:ext cx="6137706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8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175913" y="1647954"/>
                <a:ext cx="27921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By definition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13" y="1647954"/>
                <a:ext cx="279217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58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8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905711" y="1647954"/>
            <a:ext cx="333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Splitting the equation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Semi-Unification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                    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541637" y="1647954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Removing trivial equations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Semi-Unification Example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>
                <a:normAutofit/>
              </a:bodyPr>
              <a:lstStyle/>
              <a:p>
                <a:r>
                  <a:rPr lang="en-US" sz="2400" b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smtClean="0">
                  <a:solidFill>
                    <a:schemeClr val="tx1"/>
                  </a:solidFill>
                </a:endParaRPr>
              </a:p>
              <a:p>
                <a:r>
                  <a:rPr lang="en-US" sz="2400" b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smtClean="0">
                  <a:solidFill>
                    <a:schemeClr val="tx1"/>
                  </a:solidFill>
                </a:endParaRPr>
              </a:p>
              <a:p>
                <a:r>
                  <a:rPr lang="en-US" sz="2400" b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smtClean="0">
                  <a:solidFill>
                    <a:schemeClr val="tx1"/>
                  </a:solidFill>
                </a:endParaRPr>
              </a:p>
              <a:p>
                <a:r>
                  <a:rPr lang="en-US" sz="2400" b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smtClean="0">
                  <a:solidFill>
                    <a:schemeClr val="tx1"/>
                  </a:solidFill>
                </a:endParaRPr>
              </a:p>
              <a:p>
                <a:r>
                  <a:rPr lang="en-US" sz="240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smtClean="0">
                  <a:solidFill>
                    <a:schemeClr val="tx1"/>
                  </a:solidFill>
                </a:endParaRPr>
              </a:p>
              <a:p>
                <a:r>
                  <a:rPr lang="en-US" sz="2400">
                    <a:solidFill>
                      <a:schemeClr val="tx1"/>
                    </a:solidFill>
                  </a:rPr>
                  <a:t> </a:t>
                </a:r>
                <a:r>
                  <a:rPr lang="en-US" sz="240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                                      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≐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80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1">
                <a:blip r:embed="rId2"/>
                <a:stretch>
                  <a:fillRect l="-963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2104049" y="1647954"/>
            <a:ext cx="49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Now we can construct a solution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1072067" y="5589240"/>
                <a:ext cx="7001019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𝜎</m:t>
                      </m:r>
                      <m:r>
                        <a:rPr lang="en-US" sz="3200" i="1" smtClean="0">
                          <a:latin typeface="Cambria Math"/>
                        </a:rPr>
                        <m:t>≔{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200" i="1" smtClean="0">
                          <a:latin typeface="Cambria Math"/>
                        </a:rPr>
                        <m:t>↦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↦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, 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↦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320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de-DE" sz="3200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𝛼</m:t>
                      </m:r>
                      <m:r>
                        <a:rPr lang="de-DE" sz="3200" b="0" i="1" smtClean="0">
                          <a:latin typeface="Cambria Math"/>
                        </a:rPr>
                        <m:t>𝑧</m:t>
                      </m:r>
                      <m:r>
                        <a:rPr lang="de-DE" sz="3200" b="0" i="1" smtClean="0">
                          <a:latin typeface="Cambria Math"/>
                        </a:rPr>
                        <m:t>↦</m:t>
                      </m:r>
                      <m:r>
                        <a:rPr lang="de-DE" sz="3200" b="0" i="1" smtClean="0">
                          <a:latin typeface="Cambria Math"/>
                        </a:rPr>
                        <m:t>𝑎</m:t>
                      </m:r>
                      <m:r>
                        <a:rPr lang="de-DE" sz="3200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de-DE" sz="32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67" y="5589240"/>
                <a:ext cx="7001019" cy="10772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5220072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Semi-</a:t>
            </a:r>
            <a:r>
              <a:rPr lang="de-DE" dirty="0" err="1" smtClean="0"/>
              <a:t>Unification</a:t>
            </a:r>
            <a:r>
              <a:rPr lang="de-DE" dirty="0" smtClean="0"/>
              <a:t>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𝐸</m:t>
                    </m:r>
                    <m:r>
                      <a:rPr lang="de-DE" i="1" smtClean="0">
                        <a:latin typeface="Cambria Math"/>
                      </a:rPr>
                      <m:t>,  </m:t>
                    </m:r>
                    <m:r>
                      <a:rPr lang="de-DE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≐</m:t>
                    </m:r>
                    <m:r>
                      <a:rPr lang="de-DE" i="1" smtClean="0">
                        <a:solidFill>
                          <a:srgbClr val="00B0F0"/>
                        </a:solidFill>
                        <a:latin typeface="Cambria Math"/>
                      </a:rPr>
                      <m:t>𝑠</m:t>
                    </m:r>
                    <m:r>
                      <a:rPr lang="de-DE" i="1">
                        <a:latin typeface="Cambria Math"/>
                      </a:rPr>
                      <m:t> ⟹  </m:t>
                    </m:r>
                    <m:r>
                      <a:rPr lang="de-DE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DE" b="0" i="1" smtClean="0">
                            <a:latin typeface="Cambria Math"/>
                          </a:rPr>
                          <m:t>∕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,  </m:t>
                    </m:r>
                    <m:r>
                      <a:rPr lang="de-DE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de-DE" i="1">
                        <a:latin typeface="Cambria Math"/>
                      </a:rPr>
                      <m:t>≐</m:t>
                    </m:r>
                    <m:r>
                      <a:rPr lang="de-DE" i="1" smtClean="0">
                        <a:solidFill>
                          <a:srgbClr val="00B0F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de-DE" dirty="0"/>
                  <a:t/>
                </a:r>
                <a:br>
                  <a:rPr lang="de-DE" dirty="0"/>
                </a:b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instance-free</a:t>
                </a:r>
                <a:endParaRPr lang="de-DE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≐</m:t>
                    </m:r>
                    <m:r>
                      <a:rPr lang="de-DE" b="0" i="1" smtClean="0">
                        <a:solidFill>
                          <a:srgbClr val="00B0F0"/>
                        </a:solidFill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 ⟹  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DE" b="0" i="1" smtClean="0">
                            <a:latin typeface="Cambria Math"/>
                          </a:rPr>
                          <m:t>/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de-DE" b="0" i="1" smtClean="0">
                        <a:latin typeface="Cambria Math"/>
                      </a:rPr>
                      <m:t>≐</m:t>
                    </m:r>
                    <m:r>
                      <a:rPr lang="de-DE" b="0" i="1" smtClean="0">
                        <a:solidFill>
                          <a:srgbClr val="00B0F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instance-free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⟹  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≐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/>
                      </a:rPr>
                      <m:t> ⟹  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Motivation: Translation Validation</a:t>
            </a:r>
          </a:p>
          <a:p>
            <a:r>
              <a:rPr lang="de-DE" sz="4400" dirty="0" smtClean="0"/>
              <a:t>Nonnested </a:t>
            </a:r>
            <a:r>
              <a:rPr lang="de-DE" sz="4400" dirty="0" err="1" smtClean="0"/>
              <a:t>Recursion</a:t>
            </a:r>
            <a:r>
              <a:rPr lang="de-DE" sz="4400" dirty="0" smtClean="0"/>
              <a:t> </a:t>
            </a:r>
            <a:r>
              <a:rPr lang="de-DE" sz="4400" dirty="0" err="1" smtClean="0"/>
              <a:t>Schemes</a:t>
            </a:r>
            <a:endParaRPr lang="de-DE" sz="4400" dirty="0" smtClean="0"/>
          </a:p>
          <a:p>
            <a:r>
              <a:rPr lang="de-DE" sz="4400" dirty="0" err="1" smtClean="0"/>
              <a:t>Anchored</a:t>
            </a:r>
            <a:r>
              <a:rPr lang="de-DE" sz="4400" dirty="0" smtClean="0"/>
              <a:t> Semi-</a:t>
            </a:r>
            <a:r>
              <a:rPr lang="de-DE" sz="4400" dirty="0" err="1" smtClean="0"/>
              <a:t>Unification</a:t>
            </a:r>
            <a:endParaRPr lang="de-DE" sz="4400" dirty="0" smtClean="0"/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74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Semi-Unification Rules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semi-unification is undecidable!</a:t>
                </a:r>
              </a:p>
              <a:p>
                <a:r>
                  <a:rPr lang="en-US" dirty="0" smtClean="0"/>
                  <a:t>The rules always terminate but …</a:t>
                </a:r>
              </a:p>
              <a:p>
                <a:r>
                  <a:rPr lang="en-US" dirty="0" smtClean="0"/>
                  <a:t>… they can get stuck.</a:t>
                </a:r>
              </a:p>
              <a:p>
                <a:r>
                  <a:rPr lang="en-US" dirty="0" smtClean="0"/>
                  <a:t>Example: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Substituting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would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 smtClean="0"/>
                  <a:t>.</a:t>
                </a:r>
                <a:br>
                  <a:rPr lang="en-US" b="0" dirty="0" smtClean="0"/>
                </a:br>
                <a:r>
                  <a:rPr lang="en-US" b="0" dirty="0" smtClean="0"/>
                  <a:t>We forbid this to ensure termination.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7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Anchored Semi-Unification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mtClean="0"/>
                  <a:t>Anchoredness: Invariant to ensure progress</a:t>
                </a:r>
              </a:p>
              <a:p>
                <a:r>
                  <a:rPr lang="en-US" smtClean="0"/>
                  <a:t>Intuition: Whenever we see an instance variable, we can replace it by an instance-free term.</a:t>
                </a:r>
              </a:p>
              <a:p>
                <a:r>
                  <a:rPr lang="en-US" smtClean="0"/>
                  <a:t>Definition: There is a partial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mtClean="0"/>
                  <a:t> on variables such that</a:t>
                </a:r>
              </a:p>
              <a:p>
                <a:pPr lvl="1"/>
                <a:r>
                  <a:rPr lang="en-US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</m:e>
                    </m:d>
                  </m:oMath>
                </a14:m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mtClean="0"/>
                  <a:t> instance-free</a:t>
                </a:r>
              </a:p>
              <a:p>
                <a:pPr lvl="1"/>
                <a:r>
                  <a:rPr lang="en-US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≐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</m:e>
                    </m:d>
                  </m:oMath>
                </a14:m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mtClean="0"/>
              </a:p>
              <a:p>
                <a:pPr lvl="1"/>
                <a:endParaRPr lang="en-US" smtClean="0"/>
              </a:p>
              <a:p>
                <a:pPr lvl="1"/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1630" t="-2638" r="-963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 txBox="1">
                <a:spLocks/>
              </p:cNvSpPr>
              <p:nvPr/>
            </p:nvSpPr>
            <p:spPr>
              <a:xfrm>
                <a:off x="5148064" y="116632"/>
                <a:ext cx="3890392" cy="1532383"/>
              </a:xfrm>
              <a:prstGeom prst="rect">
                <a:avLst/>
              </a:prstGeom>
              <a:solidFill>
                <a:srgbClr val="000000">
                  <a:alpha val="80000"/>
                </a:srgb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 ⟹  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/>
                </a:r>
                <a:br>
                  <a:rPr lang="en-US" sz="1400">
                    <a:solidFill>
                      <a:schemeClr val="tx1"/>
                    </a:solidFill>
                  </a:rPr>
                </a:br>
                <a:r>
                  <a:rPr lang="en-US" sz="140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400">
                    <a:solidFill>
                      <a:schemeClr val="tx1"/>
                    </a:solidFill>
                  </a:rPr>
                  <a:t> </a:t>
                </a:r>
                <a:r>
                  <a:rPr lang="en-US" sz="1400" smtClean="0">
                    <a:solidFill>
                      <a:schemeClr val="tx1"/>
                    </a:solidFill>
                  </a:rPr>
                  <a:t>instance-free</a:t>
                </a:r>
                <a:endParaRPr lang="en-US" sz="1400" i="1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 ⟹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400" smtClean="0">
                    <a:solidFill>
                      <a:schemeClr val="tx1"/>
                    </a:solidFill>
                  </a:rPr>
                  <a:t> </a:t>
                </a:r>
                <a:br>
                  <a:rPr lang="en-US" sz="1400" smtClean="0">
                    <a:solidFill>
                      <a:schemeClr val="tx1"/>
                    </a:solidFill>
                  </a:rPr>
                </a:br>
                <a:r>
                  <a:rPr lang="en-US" sz="140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1400" smtClean="0">
                    <a:solidFill>
                      <a:schemeClr val="tx1"/>
                    </a:solidFill>
                  </a:rPr>
                  <a:t> instance-free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 ⟹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40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≐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 ⟹  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1400" smtClean="0">
                  <a:solidFill>
                    <a:schemeClr val="tx1"/>
                  </a:solidFill>
                </a:endParaRPr>
              </a:p>
              <a:p>
                <a:endParaRPr lang="en-US" sz="1400"/>
              </a:p>
              <a:p>
                <a:endParaRPr lang="en-US" sz="1400"/>
              </a:p>
            </p:txBody>
          </p:sp>
        </mc:Choice>
        <mc:Fallback xmlns="">
          <p:sp>
            <p:nvSpPr>
              <p:cNvPr id="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16632"/>
                <a:ext cx="3890392" cy="1532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8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The rules I presented need exponential time</a:t>
                </a:r>
              </a:p>
              <a:p>
                <a:r>
                  <a:rPr lang="en-US" smtClean="0"/>
                  <a:t>There is an algorithm with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mtClean="0"/>
              </a:p>
              <a:p>
                <a:r>
                  <a:rPr lang="en-US" smtClean="0"/>
                  <a:t>Idea from Unification-Closure</a:t>
                </a:r>
                <a:r>
                  <a:rPr lang="en-US"/>
                  <a:t> </a:t>
                </a:r>
                <a:r>
                  <a:rPr lang="en-US" smtClean="0"/>
                  <a:t>[Huet78]: </a:t>
                </a:r>
                <a:br>
                  <a:rPr lang="en-US" smtClean="0"/>
                </a:br>
                <a:r>
                  <a:rPr lang="en-US" smtClean="0"/>
                  <a:t>Don‘ t perform substitutions but just record equivalences in a union-find structure.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0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B. </a:t>
                </a:r>
                <a:r>
                  <a:rPr lang="en-US" b="1" dirty="0" err="1"/>
                  <a:t>Courcelle</a:t>
                </a:r>
                <a:r>
                  <a:rPr lang="en-US" dirty="0"/>
                  <a:t>. A representation of trees by languages II. Theoretical </a:t>
                </a:r>
                <a:r>
                  <a:rPr lang="en-US" dirty="0" smtClean="0"/>
                  <a:t>Computer Science</a:t>
                </a:r>
                <a:r>
                  <a:rPr lang="en-US" dirty="0"/>
                  <a:t>, 7(1):</a:t>
                </a:r>
                <a:r>
                  <a:rPr lang="en-US" dirty="0" smtClean="0"/>
                  <a:t>25-55</a:t>
                </a:r>
                <a:r>
                  <a:rPr lang="en-US" dirty="0"/>
                  <a:t>, 1978</a:t>
                </a:r>
                <a:r>
                  <a:rPr lang="en-US" dirty="0" smtClean="0"/>
                  <a:t>.</a:t>
                </a:r>
              </a:p>
              <a:p>
                <a:r>
                  <a:rPr lang="en-US" b="1" dirty="0"/>
                  <a:t>V. </a:t>
                </a:r>
                <a:r>
                  <a:rPr lang="en-US" b="1" dirty="0" err="1"/>
                  <a:t>Sabelfeld</a:t>
                </a:r>
                <a:r>
                  <a:rPr lang="en-US" dirty="0"/>
                  <a:t>. The tree equivalence of linear recursion schemes. </a:t>
                </a:r>
                <a:r>
                  <a:rPr lang="en-US" dirty="0" smtClean="0"/>
                  <a:t>Theoretical Computer </a:t>
                </a:r>
                <a:r>
                  <a:rPr lang="en-US" dirty="0"/>
                  <a:t>Science, </a:t>
                </a:r>
                <a:r>
                  <a:rPr lang="en-US" dirty="0" smtClean="0"/>
                  <a:t>238(1-2</a:t>
                </a:r>
                <a:r>
                  <a:rPr lang="en-US" dirty="0"/>
                  <a:t>):</a:t>
                </a:r>
                <a:r>
                  <a:rPr lang="en-US" dirty="0" smtClean="0"/>
                  <a:t>1-29</a:t>
                </a:r>
                <a:r>
                  <a:rPr lang="en-US" dirty="0"/>
                  <a:t>, 2000</a:t>
                </a:r>
                <a:r>
                  <a:rPr lang="en-US" dirty="0" smtClean="0"/>
                  <a:t>.</a:t>
                </a:r>
              </a:p>
              <a:p>
                <a:r>
                  <a:rPr lang="fr-FR" b="1" dirty="0"/>
                  <a:t>G. P</a:t>
                </a:r>
                <a:r>
                  <a:rPr lang="fr-FR" b="1" dirty="0" smtClean="0"/>
                  <a:t>. Huet</a:t>
                </a:r>
                <a:r>
                  <a:rPr lang="fr-FR" dirty="0" smtClean="0"/>
                  <a:t>, Résolution </a:t>
                </a:r>
                <a:r>
                  <a:rPr lang="fr-FR" dirty="0"/>
                  <a:t>d'Equations dans des Langages d'ordre 1,2,...,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fr-FR" dirty="0" smtClean="0"/>
                  <a:t>, Thèse d`État</a:t>
                </a:r>
                <a:r>
                  <a:rPr lang="fr-FR" dirty="0"/>
                  <a:t>, </a:t>
                </a:r>
                <a:r>
                  <a:rPr lang="fr-FR" dirty="0" smtClean="0"/>
                  <a:t>Université </a:t>
                </a:r>
                <a:r>
                  <a:rPr lang="fr-FR" dirty="0"/>
                  <a:t>de Paris </a:t>
                </a:r>
                <a:r>
                  <a:rPr lang="fr-FR" dirty="0" smtClean="0"/>
                  <a:t>VII, 1978</a:t>
                </a:r>
              </a:p>
              <a:p>
                <a:r>
                  <a:rPr lang="en-US" b="1" dirty="0"/>
                  <a:t>F. </a:t>
                </a:r>
                <a:r>
                  <a:rPr lang="en-US" b="1" dirty="0" err="1"/>
                  <a:t>Baader</a:t>
                </a:r>
                <a:r>
                  <a:rPr lang="en-US" b="1" dirty="0"/>
                  <a:t> and W. Snyder</a:t>
                </a:r>
                <a:r>
                  <a:rPr lang="en-US" dirty="0"/>
                  <a:t>. </a:t>
                </a:r>
                <a:r>
                  <a:rPr lang="en-US" dirty="0" smtClean="0"/>
                  <a:t>Unification </a:t>
                </a:r>
                <a:r>
                  <a:rPr lang="en-US" dirty="0"/>
                  <a:t>theory. In </a:t>
                </a:r>
                <a:r>
                  <a:rPr lang="en-US" dirty="0" smtClean="0"/>
                  <a:t>Handbook </a:t>
                </a:r>
                <a:r>
                  <a:rPr lang="en-US" dirty="0"/>
                  <a:t>of </a:t>
                </a:r>
                <a:r>
                  <a:rPr lang="en-US" dirty="0" smtClean="0"/>
                  <a:t>Automated Reasoning</a:t>
                </a:r>
                <a:r>
                  <a:rPr lang="en-US" dirty="0"/>
                  <a:t>, volume 1, pages </a:t>
                </a:r>
                <a:r>
                  <a:rPr lang="en-US" dirty="0" smtClean="0"/>
                  <a:t>445-534</a:t>
                </a:r>
                <a:r>
                  <a:rPr lang="en-US" dirty="0"/>
                  <a:t>. Elsevier, 2001.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85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4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Translation Validation</a:t>
            </a:r>
            <a:endParaRPr lang="en-US" dirty="0"/>
          </a:p>
        </p:txBody>
      </p:sp>
      <p:sp>
        <p:nvSpPr>
          <p:cNvPr id="90" name="Inhaltsplatzhalter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semantic equivalence of input and output of an optimization phase.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hteck 39"/>
              <p:cNvSpPr/>
              <p:nvPr/>
            </p:nvSpPr>
            <p:spPr>
              <a:xfrm>
                <a:off x="1820511" y="4005064"/>
                <a:ext cx="1604864" cy="5040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≔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 −2∗</m:t>
                      </m:r>
                      <m:r>
                        <a:rPr lang="de-DE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0" name="Rechtec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11" y="4005064"/>
                <a:ext cx="1604864" cy="5040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hteck 40"/>
              <p:cNvSpPr/>
              <p:nvPr/>
            </p:nvSpPr>
            <p:spPr>
              <a:xfrm>
                <a:off x="1820511" y="5157192"/>
                <a:ext cx="1604864" cy="5040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b="0" dirty="0" smtClean="0">
                    <a:latin typeface="Consolas" pitchFamily="49" charset="0"/>
                    <a:cs typeface="Consolas" pitchFamily="49" charset="0"/>
                  </a:rPr>
                  <a:t>eturn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1" name="Rechtec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11" y="5157192"/>
                <a:ext cx="1604864" cy="50405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/>
          <p:cNvCxnSpPr>
            <a:endCxn id="40" idx="0"/>
          </p:cNvCxnSpPr>
          <p:nvPr/>
        </p:nvCxnSpPr>
        <p:spPr>
          <a:xfrm flipH="1">
            <a:off x="2622943" y="3645024"/>
            <a:ext cx="635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40" idx="2"/>
            <a:endCxn id="41" idx="0"/>
          </p:cNvCxnSpPr>
          <p:nvPr/>
        </p:nvCxnSpPr>
        <p:spPr>
          <a:xfrm>
            <a:off x="2622943" y="450912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0" idx="2"/>
            <a:endCxn id="40" idx="0"/>
          </p:cNvCxnSpPr>
          <p:nvPr/>
        </p:nvCxnSpPr>
        <p:spPr>
          <a:xfrm rot="5400000" flipH="1">
            <a:off x="2370915" y="4257092"/>
            <a:ext cx="504056" cy="12700"/>
          </a:xfrm>
          <a:prstGeom prst="curvedConnector5">
            <a:avLst>
              <a:gd name="adj1" fmla="val -45352"/>
              <a:gd name="adj2" fmla="val 8118362"/>
              <a:gd name="adj3" fmla="val 145352"/>
            </a:avLst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2633287" y="4638740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87" y="4638740"/>
                <a:ext cx="79759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1259632" y="4663906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63906"/>
                <a:ext cx="79759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hteck 54"/>
              <p:cNvSpPr/>
              <p:nvPr/>
            </p:nvSpPr>
            <p:spPr>
              <a:xfrm>
                <a:off x="6158623" y="3196208"/>
                <a:ext cx="1368152" cy="4404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𝑦</m:t>
                      </m:r>
                      <m:r>
                        <a:rPr lang="de-DE" b="0" i="1" smtClean="0">
                          <a:latin typeface="Cambria Math"/>
                        </a:rPr>
                        <m:t>≔2∗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htec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23" y="3196208"/>
                <a:ext cx="1368152" cy="4404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hteck 55"/>
              <p:cNvSpPr/>
              <p:nvPr/>
            </p:nvSpPr>
            <p:spPr>
              <a:xfrm>
                <a:off x="6157946" y="4077072"/>
                <a:ext cx="1368152" cy="5040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≔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 −</m:t>
                      </m:r>
                      <m:r>
                        <a:rPr lang="de-DE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6" name="Rechtec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46" y="4077072"/>
                <a:ext cx="1368152" cy="50405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eck 56"/>
              <p:cNvSpPr/>
              <p:nvPr/>
            </p:nvSpPr>
            <p:spPr>
              <a:xfrm>
                <a:off x="6157946" y="5229200"/>
                <a:ext cx="1368152" cy="50405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b="0" dirty="0" smtClean="0">
                    <a:latin typeface="Consolas" pitchFamily="49" charset="0"/>
                    <a:cs typeface="Consolas" pitchFamily="49" charset="0"/>
                  </a:rPr>
                  <a:t>eturn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7" name="Rechteck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946" y="5229200"/>
                <a:ext cx="1368152" cy="50405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Gerade Verbindung mit Pfeil 57"/>
          <p:cNvCxnSpPr>
            <a:stCxn id="55" idx="2"/>
            <a:endCxn id="56" idx="0"/>
          </p:cNvCxnSpPr>
          <p:nvPr/>
        </p:nvCxnSpPr>
        <p:spPr>
          <a:xfrm flipH="1">
            <a:off x="6842022" y="3636640"/>
            <a:ext cx="677" cy="4404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6" idx="2"/>
            <a:endCxn id="57" idx="0"/>
          </p:cNvCxnSpPr>
          <p:nvPr/>
        </p:nvCxnSpPr>
        <p:spPr>
          <a:xfrm>
            <a:off x="6842022" y="4581128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46"/>
          <p:cNvCxnSpPr>
            <a:stCxn id="56" idx="2"/>
            <a:endCxn id="56" idx="0"/>
          </p:cNvCxnSpPr>
          <p:nvPr/>
        </p:nvCxnSpPr>
        <p:spPr>
          <a:xfrm rot="5400000" flipH="1">
            <a:off x="6589994" y="4329100"/>
            <a:ext cx="504056" cy="12700"/>
          </a:xfrm>
          <a:prstGeom prst="curvedConnector5">
            <a:avLst>
              <a:gd name="adj1" fmla="val -45352"/>
              <a:gd name="adj2" fmla="val 7186425"/>
              <a:gd name="adj3" fmla="val 145352"/>
            </a:avLst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6870753" y="4710748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753" y="4710748"/>
                <a:ext cx="797591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5367212" y="4720498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212" y="4720498"/>
                <a:ext cx="797591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mit Pfeil 64"/>
          <p:cNvCxnSpPr>
            <a:endCxn id="55" idx="0"/>
          </p:cNvCxnSpPr>
          <p:nvPr/>
        </p:nvCxnSpPr>
        <p:spPr>
          <a:xfrm>
            <a:off x="6829321" y="2880556"/>
            <a:ext cx="13378" cy="31565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>
            <a:outerShdw blurRad="101600" algn="ctr" rotWithShape="0">
              <a:prstClr val="black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 the CFGs as recursion schemes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736682" y="3701644"/>
            <a:ext cx="1544661" cy="1582037"/>
            <a:chOff x="35496" y="2999091"/>
            <a:chExt cx="1544661" cy="1582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hteck 39"/>
                <p:cNvSpPr/>
                <p:nvPr/>
              </p:nvSpPr>
              <p:spPr>
                <a:xfrm>
                  <a:off x="435529" y="3255880"/>
                  <a:ext cx="1144628" cy="359505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≔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−2∗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200" dirty="0" smtClean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hteck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29" y="3255880"/>
                  <a:ext cx="1144628" cy="35950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hteck 40"/>
                <p:cNvSpPr/>
                <p:nvPr/>
              </p:nvSpPr>
              <p:spPr>
                <a:xfrm>
                  <a:off x="435529" y="4221623"/>
                  <a:ext cx="1144628" cy="359505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92D050"/>
                      </a:solidFill>
                      <a:latin typeface="Consolas" pitchFamily="49" charset="0"/>
                      <a:cs typeface="Consolas" pitchFamily="49" charset="0"/>
                    </a:rPr>
                    <a:t>r</a:t>
                  </a:r>
                  <a:r>
                    <a:rPr lang="en-US" sz="1200" b="0" dirty="0" smtClean="0">
                      <a:solidFill>
                        <a:srgbClr val="92D050"/>
                      </a:solidFill>
                      <a:latin typeface="Consolas" pitchFamily="49" charset="0"/>
                      <a:cs typeface="Consolas" pitchFamily="49" charset="0"/>
                    </a:rPr>
                    <a:t>eturn</a:t>
                  </a:r>
                  <a:r>
                    <a:rPr lang="de-DE" sz="1200" b="0" dirty="0" smtClean="0">
                      <a:solidFill>
                        <a:srgbClr val="92D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endParaRPr lang="en-US" sz="1200" dirty="0" smtClean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hteck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29" y="4221623"/>
                  <a:ext cx="1144628" cy="35950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mit Pfeil 42"/>
            <p:cNvCxnSpPr>
              <a:endCxn id="40" idx="0"/>
            </p:cNvCxnSpPr>
            <p:nvPr/>
          </p:nvCxnSpPr>
          <p:spPr>
            <a:xfrm flipH="1">
              <a:off x="1007843" y="2999091"/>
              <a:ext cx="4529" cy="256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/>
            <p:cNvCxnSpPr>
              <a:stCxn id="40" idx="2"/>
              <a:endCxn id="41" idx="0"/>
            </p:cNvCxnSpPr>
            <p:nvPr/>
          </p:nvCxnSpPr>
          <p:spPr>
            <a:xfrm>
              <a:off x="1007843" y="3615385"/>
              <a:ext cx="0" cy="6062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40" idx="2"/>
              <a:endCxn id="40" idx="0"/>
            </p:cNvCxnSpPr>
            <p:nvPr/>
          </p:nvCxnSpPr>
          <p:spPr>
            <a:xfrm rot="5400000" flipH="1">
              <a:off x="828090" y="3435633"/>
              <a:ext cx="359505" cy="9058"/>
            </a:xfrm>
            <a:prstGeom prst="curvedConnector5">
              <a:avLst>
                <a:gd name="adj1" fmla="val -45352"/>
                <a:gd name="adj2" fmla="val 8118362"/>
                <a:gd name="adj3" fmla="val 145352"/>
              </a:avLst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feld 52"/>
                <p:cNvSpPr txBox="1"/>
                <p:nvPr/>
              </p:nvSpPr>
              <p:spPr>
                <a:xfrm>
                  <a:off x="1015220" y="3707834"/>
                  <a:ext cx="422427" cy="197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latin typeface="Cambria Math"/>
                          </a:rPr>
                          <m:t>&lt;0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3" name="Textfeld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220" y="3707834"/>
                  <a:ext cx="422427" cy="19756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3188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feld 53"/>
                <p:cNvSpPr txBox="1"/>
                <p:nvPr/>
              </p:nvSpPr>
              <p:spPr>
                <a:xfrm>
                  <a:off x="35496" y="3725783"/>
                  <a:ext cx="422427" cy="1975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feld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3725783"/>
                  <a:ext cx="422427" cy="1975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3188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4572000" y="2870519"/>
            <a:ext cx="1497728" cy="2448272"/>
            <a:chOff x="7397199" y="2132856"/>
            <a:chExt cx="1497728" cy="2448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hteck 54"/>
                <p:cNvSpPr/>
                <p:nvPr/>
              </p:nvSpPr>
              <p:spPr>
                <a:xfrm>
                  <a:off x="7946069" y="2351771"/>
                  <a:ext cx="948858" cy="305454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de-DE" sz="1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≔2∗</m:t>
                        </m:r>
                        <m:r>
                          <a:rPr lang="en-US" sz="1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hteck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069" y="2351771"/>
                  <a:ext cx="948858" cy="3054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hteck 55"/>
                <p:cNvSpPr/>
                <p:nvPr/>
              </p:nvSpPr>
              <p:spPr>
                <a:xfrm>
                  <a:off x="7945599" y="3212976"/>
                  <a:ext cx="948858" cy="349579"/>
                </a:xfrm>
                <a:prstGeom prst="rect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≔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de-DE" sz="12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1200" dirty="0" smtClean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hteck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99" y="3212976"/>
                  <a:ext cx="948858" cy="34957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hteck 56"/>
                <p:cNvSpPr/>
                <p:nvPr/>
              </p:nvSpPr>
              <p:spPr>
                <a:xfrm>
                  <a:off x="7945599" y="4231549"/>
                  <a:ext cx="948858" cy="349579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rgbClr val="92D050"/>
                      </a:solidFill>
                      <a:latin typeface="Consolas" pitchFamily="49" charset="0"/>
                      <a:cs typeface="Consolas" pitchFamily="49" charset="0"/>
                    </a:rPr>
                    <a:t>r</a:t>
                  </a:r>
                  <a:r>
                    <a:rPr lang="en-US" sz="1200" b="0" dirty="0" smtClean="0">
                      <a:solidFill>
                        <a:srgbClr val="92D050"/>
                      </a:solidFill>
                      <a:latin typeface="Consolas" pitchFamily="49" charset="0"/>
                      <a:cs typeface="Consolas" pitchFamily="49" charset="0"/>
                    </a:rPr>
                    <a:t>eturn</a:t>
                  </a:r>
                  <a:r>
                    <a:rPr lang="de-DE" sz="1200" b="0" dirty="0" smtClean="0">
                      <a:solidFill>
                        <a:srgbClr val="92D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a14:m>
                  <a:endParaRPr lang="en-US" sz="1200" dirty="0" smtClean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hteck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99" y="4231549"/>
                  <a:ext cx="948858" cy="34957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Gerade Verbindung mit Pfeil 57"/>
            <p:cNvCxnSpPr>
              <a:stCxn id="55" idx="2"/>
              <a:endCxn id="56" idx="0"/>
            </p:cNvCxnSpPr>
            <p:nvPr/>
          </p:nvCxnSpPr>
          <p:spPr>
            <a:xfrm flipH="1">
              <a:off x="8420028" y="2657225"/>
              <a:ext cx="470" cy="5557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/>
            <p:cNvCxnSpPr>
              <a:stCxn id="56" idx="2"/>
              <a:endCxn id="57" idx="0"/>
            </p:cNvCxnSpPr>
            <p:nvPr/>
          </p:nvCxnSpPr>
          <p:spPr>
            <a:xfrm>
              <a:off x="8420028" y="3562555"/>
              <a:ext cx="0" cy="668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46"/>
            <p:cNvCxnSpPr>
              <a:stCxn id="56" idx="2"/>
              <a:endCxn id="56" idx="0"/>
            </p:cNvCxnSpPr>
            <p:nvPr/>
          </p:nvCxnSpPr>
          <p:spPr>
            <a:xfrm rot="5400000" flipH="1">
              <a:off x="8245239" y="3387766"/>
              <a:ext cx="349579" cy="8808"/>
            </a:xfrm>
            <a:prstGeom prst="curvedConnector5">
              <a:avLst>
                <a:gd name="adj1" fmla="val -45352"/>
                <a:gd name="adj2" fmla="val 7186425"/>
                <a:gd name="adj3" fmla="val 145352"/>
              </a:avLst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/>
                <p:cNvSpPr txBox="1"/>
                <p:nvPr/>
              </p:nvSpPr>
              <p:spPr>
                <a:xfrm>
                  <a:off x="8439954" y="3652451"/>
                  <a:ext cx="410764" cy="192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latin typeface="Cambria Math"/>
                          </a:rPr>
                          <m:t>&lt;0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1" name="Textfeld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54" y="3652451"/>
                  <a:ext cx="410764" cy="192108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r="-28358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feld 61"/>
                <p:cNvSpPr txBox="1"/>
                <p:nvPr/>
              </p:nvSpPr>
              <p:spPr>
                <a:xfrm>
                  <a:off x="7397199" y="3659213"/>
                  <a:ext cx="410764" cy="192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200" b="0" i="1" smtClean="0">
                            <a:latin typeface="Cambria Math"/>
                          </a:rPr>
                          <m:t>≥0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Textfeld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199" y="3659213"/>
                  <a:ext cx="410764" cy="19210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26866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Gerade Verbindung mit Pfeil 64"/>
            <p:cNvCxnSpPr>
              <a:endCxn id="55" idx="0"/>
            </p:cNvCxnSpPr>
            <p:nvPr/>
          </p:nvCxnSpPr>
          <p:spPr>
            <a:xfrm>
              <a:off x="8411220" y="2132856"/>
              <a:ext cx="9278" cy="2189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med"/>
            </a:ln>
            <a:effectLst>
              <a:outerShdw blurRad="101600" algn="ctr" rotWithShape="0">
                <a:prstClr val="black"/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79512" y="3546882"/>
                <a:ext cx="267733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46882"/>
                <a:ext cx="2677336" cy="1754326"/>
              </a:xfrm>
              <a:prstGeom prst="rect">
                <a:avLst/>
              </a:prstGeom>
              <a:blipFill rotWithShape="1">
                <a:blip r:embed="rId25"/>
                <a:stretch>
                  <a:fillRect b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444208" y="2996952"/>
                <a:ext cx="2514919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996952"/>
                <a:ext cx="2514919" cy="2308324"/>
              </a:xfrm>
              <a:prstGeom prst="rect">
                <a:avLst/>
              </a:prstGeom>
              <a:blipFill rotWithShape="1">
                <a:blip r:embed="rId26"/>
                <a:stretch>
                  <a:fillRect l="-242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2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2184E-6 L -0.15139 0.05044 " pathEditMode="relative" rAng="0" ptsTypes="AA">
                                      <p:cBhvr>
                                        <p:cTn id="6" dur="6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5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8404E-6 L 0.14653 -0.00254 " pathEditMode="relative" rAng="0" ptsTypes="AA">
                                      <p:cBhvr>
                                        <p:cTn id="8" dur="6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en-US" dirty="0"/>
          </a:p>
        </p:txBody>
      </p:sp>
      <p:sp>
        <p:nvSpPr>
          <p:cNvPr id="72" name="Inhaltsplatzhalt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unfold the definitions of the procedures.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blipFill rotWithShape="1">
                <a:blip r:embed="rId3"/>
                <a:stretch>
                  <a:fillRect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3934731" y="404997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77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8"/>
          <p:cNvCxnSpPr>
            <a:stCxn id="26" idx="2"/>
            <a:endCxn id="3" idx="0"/>
          </p:cNvCxnSpPr>
          <p:nvPr/>
        </p:nvCxnSpPr>
        <p:spPr>
          <a:xfrm flipH="1">
            <a:off x="3604455" y="4357749"/>
            <a:ext cx="521995" cy="3199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26" idx="2"/>
            <a:endCxn id="46" idx="0"/>
          </p:cNvCxnSpPr>
          <p:nvPr/>
        </p:nvCxnSpPr>
        <p:spPr>
          <a:xfrm>
            <a:off x="4126450" y="4357749"/>
            <a:ext cx="0" cy="3199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26" idx="2"/>
            <a:endCxn id="27" idx="0"/>
          </p:cNvCxnSpPr>
          <p:nvPr/>
        </p:nvCxnSpPr>
        <p:spPr>
          <a:xfrm>
            <a:off x="4126450" y="4357749"/>
            <a:ext cx="974818" cy="3199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934731" y="46777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56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>
            <a:stCxn id="46" idx="2"/>
            <a:endCxn id="42" idx="0"/>
          </p:cNvCxnSpPr>
          <p:nvPr/>
        </p:nvCxnSpPr>
        <p:spPr>
          <a:xfrm flipH="1">
            <a:off x="3312542" y="4985501"/>
            <a:ext cx="81390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6" idx="2"/>
            <a:endCxn id="66" idx="0"/>
          </p:cNvCxnSpPr>
          <p:nvPr/>
        </p:nvCxnSpPr>
        <p:spPr>
          <a:xfrm>
            <a:off x="4126450" y="4985501"/>
            <a:ext cx="0" cy="38122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46" idx="2"/>
            <a:endCxn id="48" idx="0"/>
          </p:cNvCxnSpPr>
          <p:nvPr/>
        </p:nvCxnSpPr>
        <p:spPr>
          <a:xfrm>
            <a:off x="4126450" y="4985501"/>
            <a:ext cx="126691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nsolas" pitchFamily="49" charset="0"/>
                    <a:cs typeface="Consolas" pitchFamily="49" charset="0"/>
                  </a:rPr>
                  <a:t>if</a:t>
                </a:r>
                <a:r>
                  <a:rPr lang="en-US" sz="1400" b="0" i="1" dirty="0" smtClean="0">
                    <a:latin typeface="Cambria Math"/>
                    <a:cs typeface="Consolas" pitchFamily="49" charset="0"/>
                  </a:rPr>
                  <a:t/>
                </a:r>
                <a:br>
                  <a:rPr lang="en-US" sz="1400" b="0" i="1" dirty="0" smtClean="0">
                    <a:latin typeface="Cambria Math"/>
                    <a:cs typeface="Consolas" pitchFamily="49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Consolas" pitchFamily="49" charset="0"/>
                        </a:rPr>
                        <m:t>⋮</m:t>
                      </m:r>
                    </m:oMath>
                  </m:oMathPara>
                </a14:m>
                <a:endParaRPr lang="en-US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478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/>
          <p:cNvSpPr txBox="1"/>
          <p:nvPr/>
        </p:nvSpPr>
        <p:spPr>
          <a:xfrm>
            <a:off x="3934731" y="53667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44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 Verbindung 67"/>
          <p:cNvCxnSpPr>
            <a:stCxn id="66" idx="2"/>
            <a:endCxn id="63" idx="0"/>
          </p:cNvCxnSpPr>
          <p:nvPr/>
        </p:nvCxnSpPr>
        <p:spPr>
          <a:xfrm flipH="1">
            <a:off x="3020442" y="5674505"/>
            <a:ext cx="1106008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 Verbindung 68"/>
          <p:cNvCxnSpPr>
            <a:stCxn id="66" idx="2"/>
            <a:endCxn id="64" idx="0"/>
          </p:cNvCxnSpPr>
          <p:nvPr/>
        </p:nvCxnSpPr>
        <p:spPr>
          <a:xfrm>
            <a:off x="4126450" y="5674505"/>
            <a:ext cx="2525" cy="46283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66" idx="2"/>
            <a:endCxn id="67" idx="0"/>
          </p:cNvCxnSpPr>
          <p:nvPr/>
        </p:nvCxnSpPr>
        <p:spPr>
          <a:xfrm>
            <a:off x="4126450" y="5674505"/>
            <a:ext cx="1559017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54094" y="2968144"/>
                <a:ext cx="9132244" cy="115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400" dirty="0" smtClean="0">
                  <a:solidFill>
                    <a:srgbClr val="92D05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400" dirty="0" smtClean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" y="2968144"/>
                <a:ext cx="9132244" cy="11544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2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63535E-7 L 0.00764 -0.13859 " pathEditMode="relative" rAng="0" ptsTypes="AA">
                                      <p:cBhvr>
                                        <p:cTn id="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69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23E-6 L -0.02899 -0.19112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9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" grpId="0"/>
      <p:bldP spid="26" grpId="0"/>
      <p:bldP spid="27" grpId="0"/>
      <p:bldP spid="42" grpId="0"/>
      <p:bldP spid="46" grpId="0"/>
      <p:bldP spid="48" grpId="0"/>
      <p:bldP spid="63" grpId="0"/>
      <p:bldP spid="64" grpId="0"/>
      <p:bldP spid="66" grpId="0"/>
      <p:bldP spid="67" grpId="0"/>
      <p:bldP spid="3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results in the same infinite tree.</a:t>
                </a:r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3920331" y="405717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77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8"/>
          <p:cNvCxnSpPr>
            <a:stCxn id="26" idx="2"/>
            <a:endCxn id="3" idx="0"/>
          </p:cNvCxnSpPr>
          <p:nvPr/>
        </p:nvCxnSpPr>
        <p:spPr>
          <a:xfrm flipH="1">
            <a:off x="3604455" y="4364949"/>
            <a:ext cx="507595" cy="3127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26" idx="2"/>
            <a:endCxn id="46" idx="0"/>
          </p:cNvCxnSpPr>
          <p:nvPr/>
        </p:nvCxnSpPr>
        <p:spPr>
          <a:xfrm>
            <a:off x="4112050" y="4364949"/>
            <a:ext cx="14400" cy="3127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26" idx="2"/>
            <a:endCxn id="27" idx="0"/>
          </p:cNvCxnSpPr>
          <p:nvPr/>
        </p:nvCxnSpPr>
        <p:spPr>
          <a:xfrm>
            <a:off x="4112050" y="4364949"/>
            <a:ext cx="989218" cy="3127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934731" y="46777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56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>
            <a:stCxn id="46" idx="2"/>
            <a:endCxn id="42" idx="0"/>
          </p:cNvCxnSpPr>
          <p:nvPr/>
        </p:nvCxnSpPr>
        <p:spPr>
          <a:xfrm flipH="1">
            <a:off x="3312542" y="4985501"/>
            <a:ext cx="81390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6" idx="2"/>
            <a:endCxn id="66" idx="0"/>
          </p:cNvCxnSpPr>
          <p:nvPr/>
        </p:nvCxnSpPr>
        <p:spPr>
          <a:xfrm>
            <a:off x="4126450" y="4985501"/>
            <a:ext cx="0" cy="38122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46" idx="2"/>
            <a:endCxn id="48" idx="0"/>
          </p:cNvCxnSpPr>
          <p:nvPr/>
        </p:nvCxnSpPr>
        <p:spPr>
          <a:xfrm>
            <a:off x="4126450" y="4985501"/>
            <a:ext cx="126691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nsolas" pitchFamily="49" charset="0"/>
                    <a:cs typeface="Consolas" pitchFamily="49" charset="0"/>
                  </a:rPr>
                  <a:t>if</a:t>
                </a:r>
                <a:r>
                  <a:rPr lang="en-US" sz="1400" b="0" i="1" dirty="0" smtClean="0">
                    <a:latin typeface="Cambria Math"/>
                    <a:cs typeface="Consolas" pitchFamily="49" charset="0"/>
                  </a:rPr>
                  <a:t/>
                </a:r>
                <a:br>
                  <a:rPr lang="en-US" sz="1400" b="0" i="1" dirty="0" smtClean="0">
                    <a:latin typeface="Cambria Math"/>
                    <a:cs typeface="Consolas" pitchFamily="49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Consolas" pitchFamily="49" charset="0"/>
                        </a:rPr>
                        <m:t>⋮</m:t>
                      </m:r>
                    </m:oMath>
                  </m:oMathPara>
                </a14:m>
                <a:endParaRPr lang="en-US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4478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/>
          <p:cNvSpPr txBox="1"/>
          <p:nvPr/>
        </p:nvSpPr>
        <p:spPr>
          <a:xfrm>
            <a:off x="3934731" y="53667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44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 Verbindung 67"/>
          <p:cNvCxnSpPr>
            <a:stCxn id="66" idx="2"/>
            <a:endCxn id="63" idx="0"/>
          </p:cNvCxnSpPr>
          <p:nvPr/>
        </p:nvCxnSpPr>
        <p:spPr>
          <a:xfrm flipH="1">
            <a:off x="3020442" y="5674505"/>
            <a:ext cx="1106008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 Verbindung 68"/>
          <p:cNvCxnSpPr>
            <a:stCxn id="66" idx="2"/>
            <a:endCxn id="64" idx="0"/>
          </p:cNvCxnSpPr>
          <p:nvPr/>
        </p:nvCxnSpPr>
        <p:spPr>
          <a:xfrm>
            <a:off x="4126450" y="5674505"/>
            <a:ext cx="2525" cy="46283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66" idx="2"/>
            <a:endCxn id="67" idx="0"/>
          </p:cNvCxnSpPr>
          <p:nvPr/>
        </p:nvCxnSpPr>
        <p:spPr>
          <a:xfrm>
            <a:off x="4126450" y="5674505"/>
            <a:ext cx="1559017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21096" y="3632479"/>
                <a:ext cx="91322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400" dirty="0" smtClean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6" y="3632479"/>
                <a:ext cx="9132244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-34927" y="2548446"/>
                <a:ext cx="9269653" cy="1166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,2∗</m:t>
                        </m:r>
                        <m:r>
                          <a:rPr lang="en-US" sz="14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40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400" dirty="0" smtClean="0">
                  <a:solidFill>
                    <a:srgbClr val="92D05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37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−2∗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</a:rPr>
                      <m:t>≥0</m:t>
                    </m:r>
                    <m:r>
                      <a:rPr lang="en-US" sz="1370" b="0" i="0" smtClean="0">
                        <a:solidFill>
                          <a:srgbClr val="00B0F0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a:rPr lang="en-US" sz="1370" b="0" i="1" smtClean="0">
                        <a:solidFill>
                          <a:schemeClr val="tx1"/>
                        </a:solidFill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−2∗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,2∗</m:t>
                        </m:r>
                        <m:r>
                          <a:rPr lang="en-US" sz="137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137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37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rgbClr val="92D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else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1370" b="0" i="0" smtClean="0">
                        <a:solidFill>
                          <a:srgbClr val="92D050"/>
                        </a:solidFill>
                        <a:latin typeface="Consolas" pitchFamily="49" charset="0"/>
                        <a:cs typeface="Consolas" pitchFamily="49" charset="0"/>
                      </a:rPr>
                      <m:t>return</m:t>
                    </m:r>
                  </m:oMath>
                </a14:m>
                <a:r>
                  <a:rPr lang="en-US" sz="1370" b="0" dirty="0" smtClean="0">
                    <a:solidFill>
                      <a:srgbClr val="92D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𝑥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−2∗</m:t>
                    </m:r>
                    <m:r>
                      <a:rPr lang="en-US" sz="1370" b="0" i="1" smtClean="0">
                        <a:solidFill>
                          <a:srgbClr val="92D05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1370" dirty="0" smtClean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27" y="2548446"/>
                <a:ext cx="9269653" cy="1166473"/>
              </a:xfrm>
              <a:prstGeom prst="rect">
                <a:avLst/>
              </a:prstGeom>
              <a:blipFill rotWithShape="1">
                <a:blip r:embed="rId15"/>
                <a:stretch>
                  <a:fillRect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8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Recursion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results in the same infinite tree.</a:t>
                </a:r>
              </a:p>
              <a:p>
                <a:r>
                  <a:rPr lang="en-US" dirty="0" smtClean="0"/>
                  <a:t>If the schemes produce the same tree, then the initial CFGs are equivalent.</a:t>
                </a:r>
                <a:endParaRPr lang="en-US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−2∗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0" y="4264547"/>
                <a:ext cx="2078454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2∗</m:t>
                      </m:r>
                      <m:r>
                        <a:rPr lang="en-US" sz="1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endParaRPr lang="en-US" sz="1400" b="0" i="1" dirty="0" smtClean="0">
                  <a:solidFill>
                    <a:srgbClr val="FFC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≔</m:t>
                      </m:r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if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then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rgbClr val="00B0F0"/>
                          </a:solidFill>
                          <a:latin typeface="Cambria Math"/>
                          <a:cs typeface="Consolas" pitchFamily="49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m:t>else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cs typeface="Consolas" pitchFamily="49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≔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rgbClr val="92D050"/>
                          </a:solidFill>
                          <a:latin typeface="Consolas" pitchFamily="49" charset="0"/>
                          <a:cs typeface="Consolas" pitchFamily="49" charset="0"/>
                        </a:rPr>
                        <m:t>return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65" y="4264547"/>
                <a:ext cx="1993687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64" y="4677724"/>
                <a:ext cx="66018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3920331" y="405717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4677723"/>
                <a:ext cx="156619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77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8"/>
          <p:cNvCxnSpPr>
            <a:stCxn id="26" idx="2"/>
            <a:endCxn id="3" idx="0"/>
          </p:cNvCxnSpPr>
          <p:nvPr/>
        </p:nvCxnSpPr>
        <p:spPr>
          <a:xfrm flipH="1">
            <a:off x="3604455" y="4364949"/>
            <a:ext cx="507595" cy="3127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stCxn id="26" idx="2"/>
            <a:endCxn id="46" idx="0"/>
          </p:cNvCxnSpPr>
          <p:nvPr/>
        </p:nvCxnSpPr>
        <p:spPr>
          <a:xfrm>
            <a:off x="4112050" y="4364949"/>
            <a:ext cx="14400" cy="3127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>
            <a:stCxn id="26" idx="2"/>
            <a:endCxn id="27" idx="0"/>
          </p:cNvCxnSpPr>
          <p:nvPr/>
        </p:nvCxnSpPr>
        <p:spPr>
          <a:xfrm>
            <a:off x="4112050" y="4364949"/>
            <a:ext cx="989218" cy="3127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2" y="5366729"/>
                <a:ext cx="124437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934731" y="46777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5366729"/>
                <a:ext cx="2150397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56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48"/>
          <p:cNvCxnSpPr>
            <a:stCxn id="46" idx="2"/>
            <a:endCxn id="42" idx="0"/>
          </p:cNvCxnSpPr>
          <p:nvPr/>
        </p:nvCxnSpPr>
        <p:spPr>
          <a:xfrm flipH="1">
            <a:off x="3312542" y="4985501"/>
            <a:ext cx="81390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/>
          <p:cNvCxnSpPr>
            <a:stCxn id="46" idx="2"/>
            <a:endCxn id="66" idx="0"/>
          </p:cNvCxnSpPr>
          <p:nvPr/>
        </p:nvCxnSpPr>
        <p:spPr>
          <a:xfrm>
            <a:off x="4126450" y="4985501"/>
            <a:ext cx="0" cy="38122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46" idx="2"/>
            <a:endCxn id="48" idx="0"/>
          </p:cNvCxnSpPr>
          <p:nvPr/>
        </p:nvCxnSpPr>
        <p:spPr>
          <a:xfrm>
            <a:off x="4126450" y="4985501"/>
            <a:ext cx="1266918" cy="38122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/>
              <p:cNvSpPr txBox="1"/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−2∗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feld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53" y="6138204"/>
                <a:ext cx="182857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onsolas" pitchFamily="49" charset="0"/>
                    <a:cs typeface="Consolas" pitchFamily="49" charset="0"/>
                  </a:rPr>
                  <a:t>if</a:t>
                </a:r>
                <a:r>
                  <a:rPr lang="en-US" sz="1400" b="0" i="1" dirty="0" smtClean="0">
                    <a:latin typeface="Cambria Math"/>
                    <a:cs typeface="Consolas" pitchFamily="49" charset="0"/>
                  </a:rPr>
                  <a:t/>
                </a:r>
                <a:br>
                  <a:rPr lang="en-US" sz="1400" b="0" i="1" dirty="0" smtClean="0">
                    <a:latin typeface="Cambria Math"/>
                    <a:cs typeface="Consolas" pitchFamily="49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  <a:cs typeface="Consolas" pitchFamily="49" charset="0"/>
                        </a:rPr>
                        <m:t>⋮</m:t>
                      </m:r>
                    </m:oMath>
                  </m:oMathPara>
                </a14:m>
                <a:endParaRPr lang="en-US" sz="1400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6" y="6137336"/>
                <a:ext cx="41145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4478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/>
          <p:cNvSpPr txBox="1"/>
          <p:nvPr/>
        </p:nvSpPr>
        <p:spPr>
          <a:xfrm>
            <a:off x="3934731" y="53667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if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92D050"/>
                    </a:solidFill>
                    <a:latin typeface="Consolas" pitchFamily="49" charset="0"/>
                    <a:cs typeface="Consolas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−2∗</m:t>
                    </m:r>
                    <m:r>
                      <a:rPr lang="en-US" sz="1400" b="0" i="1" smtClean="0">
                        <a:solidFill>
                          <a:srgbClr val="92D050"/>
                        </a:solidFill>
                        <a:latin typeface="Cambria Math"/>
                        <a:cs typeface="Consolas" pitchFamily="49" charset="0"/>
                      </a:rPr>
                      <m:t>𝑦</m:t>
                    </m:r>
                  </m:oMath>
                </a14:m>
                <a:endParaRPr lang="en-US" sz="14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169" y="6138204"/>
                <a:ext cx="2734595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44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Gerade Verbindung 67"/>
          <p:cNvCxnSpPr>
            <a:stCxn id="66" idx="2"/>
            <a:endCxn id="63" idx="0"/>
          </p:cNvCxnSpPr>
          <p:nvPr/>
        </p:nvCxnSpPr>
        <p:spPr>
          <a:xfrm flipH="1">
            <a:off x="3020442" y="5674505"/>
            <a:ext cx="1106008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 Verbindung 68"/>
          <p:cNvCxnSpPr>
            <a:stCxn id="66" idx="2"/>
            <a:endCxn id="64" idx="0"/>
          </p:cNvCxnSpPr>
          <p:nvPr/>
        </p:nvCxnSpPr>
        <p:spPr>
          <a:xfrm>
            <a:off x="4126450" y="5674505"/>
            <a:ext cx="2525" cy="46283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stCxn id="66" idx="2"/>
            <a:endCxn id="67" idx="0"/>
          </p:cNvCxnSpPr>
          <p:nvPr/>
        </p:nvCxnSpPr>
        <p:spPr>
          <a:xfrm>
            <a:off x="4126450" y="5674505"/>
            <a:ext cx="1559017" cy="4636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Unification Modulo Nonnested Recursion Schemes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Restriction to nonnested schemes: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Unification: Find substitution of variables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Tree equivalence problem was known to be decidable [Sabelfeld00,Courcelle78]</a:t>
                </a:r>
              </a:p>
              <a:p>
                <a:r>
                  <a:rPr lang="en-US" dirty="0" smtClean="0"/>
                  <a:t>We reduce the unification problem to anchored semi-unification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 Verbindung 4"/>
          <p:cNvCxnSpPr/>
          <p:nvPr/>
        </p:nvCxnSpPr>
        <p:spPr>
          <a:xfrm flipV="1">
            <a:off x="6705600" y="1763486"/>
            <a:ext cx="1600200" cy="297362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  <a:effectLst>
            <a:outerShdw blurRad="50800" dist="23000" dir="5400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Semi-Unification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Semi-unification is undecidable</a:t>
            </a:r>
          </a:p>
          <a:p>
            <a:r>
              <a:rPr lang="en-US" dirty="0" smtClean="0"/>
              <a:t>We reduce to a new decidable fragment: 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anchored semi-unification</a:t>
            </a:r>
          </a:p>
          <a:p>
            <a:r>
              <a:rPr lang="en-US" dirty="0" smtClean="0"/>
              <a:t>We skip the reduction for this talk</a:t>
            </a:r>
          </a:p>
        </p:txBody>
      </p:sp>
    </p:spTree>
    <p:extLst>
      <p:ext uri="{BB962C8B-B14F-4D97-AF65-F5344CB8AC3E}">
        <p14:creationId xmlns:p14="http://schemas.microsoft.com/office/powerpoint/2010/main" val="23466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2040</Words>
  <Application>Microsoft Office PowerPoint</Application>
  <PresentationFormat>Bildschirmpräsentation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</vt:lpstr>
      <vt:lpstr>Anchored Semi-Unification</vt:lpstr>
      <vt:lpstr>Overview</vt:lpstr>
      <vt:lpstr>Motivation: Translation Validation</vt:lpstr>
      <vt:lpstr>Recursion Schemes</vt:lpstr>
      <vt:lpstr>Recursion Schemes</vt:lpstr>
      <vt:lpstr>Recursion Schemes</vt:lpstr>
      <vt:lpstr>Recursion Schemes</vt:lpstr>
      <vt:lpstr>Unification Modulo Nonnested Recursion Schemes</vt:lpstr>
      <vt:lpstr>Semi-Unification</vt:lpstr>
      <vt:lpstr>Ordinary Unification</vt:lpstr>
      <vt:lpstr>Semi-Unification</vt:lpstr>
      <vt:lpstr>Semi-Unification Example</vt:lpstr>
      <vt:lpstr>Semi-Unification Example</vt:lpstr>
      <vt:lpstr>Semi-Unification Example</vt:lpstr>
      <vt:lpstr>Semi-Unification Example</vt:lpstr>
      <vt:lpstr>Semi-Unification Example</vt:lpstr>
      <vt:lpstr>Semi-Unification Example</vt:lpstr>
      <vt:lpstr>Semi-Unification Example</vt:lpstr>
      <vt:lpstr>Semi-Unification Rules</vt:lpstr>
      <vt:lpstr>Semi-Unification Rules</vt:lpstr>
      <vt:lpstr>Anchored Semi-Unification</vt:lpstr>
      <vt:lpstr>Complexity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Anchored Semi-Unification</dc:title>
  <dc:creator>Tobias Tebbi</dc:creator>
  <cp:lastModifiedBy>Tobias Tebbi</cp:lastModifiedBy>
  <cp:revision>54</cp:revision>
  <dcterms:created xsi:type="dcterms:W3CDTF">2013-05-23T14:25:10Z</dcterms:created>
  <dcterms:modified xsi:type="dcterms:W3CDTF">2013-05-31T14:06:21Z</dcterms:modified>
</cp:coreProperties>
</file>